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2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5B8E3-7723-49A6-944F-221FD4376BB1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F47D2-77BA-44A3-8F91-44AE3C5EF7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56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0F47D2-77BA-44A3-8F91-44AE3C5EF7E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320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2D9A6-B493-66BD-1ED7-142EAAC5E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62AAC9-7B58-5D48-AA96-E0E7A245AA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D4E75-B9E4-7188-F387-5700DB422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76B69-0B22-3744-5B21-398AB58C8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723AD-4806-C4AE-11A2-E01BD46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0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A6992-FD12-93A7-5EAC-1BE67573C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D900E3-1538-2D8D-6303-97F44060C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68521-A94D-616B-617D-FA9AE76BF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7AC95E-1A4C-3C64-49CF-C5DB7A2F7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0ECB7-63DC-1CF8-BC7E-48638EFE1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504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D6EF7C-D892-8A49-BE8C-1A33779B68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0ABF56-EB57-6E69-2150-B7D8AB450A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BF4B1-5812-E19F-BFEF-3A7CEF443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EEA04-76F3-E632-5254-F2BF77696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02AD4B-BD31-2EE2-E5F9-1DC475EC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95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 bullet list">
    <p:bg>
      <p:bgPr>
        <a:solidFill>
          <a:schemeClr val="accent3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"/>
          <p:cNvSpPr/>
          <p:nvPr/>
        </p:nvSpPr>
        <p:spPr>
          <a:xfrm>
            <a:off x="-21167" y="6386794"/>
            <a:ext cx="12234334" cy="48249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3200" b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/>
          </a:p>
        </p:txBody>
      </p:sp>
      <p:sp>
        <p:nvSpPr>
          <p:cNvPr id="16" name="Rectangle 17">
            <a:extLst>
              <a:ext uri="{FF2B5EF4-FFF2-40B4-BE49-F238E27FC236}">
                <a16:creationId xmlns:a16="http://schemas.microsoft.com/office/drawing/2014/main" id="{06CD86F8-D5E5-0C96-F17D-76A725346F05}"/>
              </a:ext>
            </a:extLst>
          </p:cNvPr>
          <p:cNvSpPr/>
          <p:nvPr userDrawn="1"/>
        </p:nvSpPr>
        <p:spPr>
          <a:xfrm>
            <a:off x="-10582" y="-348956"/>
            <a:ext cx="12202582" cy="6913105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12700 h 6870700"/>
              <a:gd name="connsiteX1" fmla="*/ 11531600 w 12192000"/>
              <a:gd name="connsiteY1" fmla="*/ 0 h 6870700"/>
              <a:gd name="connsiteX2" fmla="*/ 12192000 w 12192000"/>
              <a:gd name="connsiteY2" fmla="*/ 12700 h 6870700"/>
              <a:gd name="connsiteX3" fmla="*/ 12192000 w 12192000"/>
              <a:gd name="connsiteY3" fmla="*/ 6870700 h 6870700"/>
              <a:gd name="connsiteX4" fmla="*/ 0 w 12192000"/>
              <a:gd name="connsiteY4" fmla="*/ 6870700 h 6870700"/>
              <a:gd name="connsiteX5" fmla="*/ 0 w 12192000"/>
              <a:gd name="connsiteY5" fmla="*/ 12700 h 6870700"/>
              <a:gd name="connsiteX0" fmla="*/ 0 w 12192000"/>
              <a:gd name="connsiteY0" fmla="*/ 12700 h 6870700"/>
              <a:gd name="connsiteX1" fmla="*/ 11531600 w 12192000"/>
              <a:gd name="connsiteY1" fmla="*/ 0 h 6870700"/>
              <a:gd name="connsiteX2" fmla="*/ 12192000 w 12192000"/>
              <a:gd name="connsiteY2" fmla="*/ 12700 h 6870700"/>
              <a:gd name="connsiteX3" fmla="*/ 12179300 w 12192000"/>
              <a:gd name="connsiteY3" fmla="*/ 5791200 h 6870700"/>
              <a:gd name="connsiteX4" fmla="*/ 12192000 w 12192000"/>
              <a:gd name="connsiteY4" fmla="*/ 6870700 h 6870700"/>
              <a:gd name="connsiteX5" fmla="*/ 0 w 12192000"/>
              <a:gd name="connsiteY5" fmla="*/ 6870700 h 6870700"/>
              <a:gd name="connsiteX6" fmla="*/ 0 w 12192000"/>
              <a:gd name="connsiteY6" fmla="*/ 12700 h 6870700"/>
              <a:gd name="connsiteX0" fmla="*/ 0 w 12192000"/>
              <a:gd name="connsiteY0" fmla="*/ 12700 h 6883400"/>
              <a:gd name="connsiteX1" fmla="*/ 11531600 w 12192000"/>
              <a:gd name="connsiteY1" fmla="*/ 0 h 6883400"/>
              <a:gd name="connsiteX2" fmla="*/ 12192000 w 12192000"/>
              <a:gd name="connsiteY2" fmla="*/ 12700 h 6883400"/>
              <a:gd name="connsiteX3" fmla="*/ 12179300 w 12192000"/>
              <a:gd name="connsiteY3" fmla="*/ 5791200 h 6883400"/>
              <a:gd name="connsiteX4" fmla="*/ 12192000 w 12192000"/>
              <a:gd name="connsiteY4" fmla="*/ 6870700 h 6883400"/>
              <a:gd name="connsiteX5" fmla="*/ 8305800 w 12192000"/>
              <a:gd name="connsiteY5" fmla="*/ 6883400 h 6883400"/>
              <a:gd name="connsiteX6" fmla="*/ 0 w 12192000"/>
              <a:gd name="connsiteY6" fmla="*/ 6870700 h 6883400"/>
              <a:gd name="connsiteX7" fmla="*/ 0 w 12192000"/>
              <a:gd name="connsiteY7" fmla="*/ 12700 h 6883400"/>
              <a:gd name="connsiteX0" fmla="*/ 25400 w 12217400"/>
              <a:gd name="connsiteY0" fmla="*/ 127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111500 h 6883400"/>
              <a:gd name="connsiteX8" fmla="*/ 25400 w 12217400"/>
              <a:gd name="connsiteY8" fmla="*/ 12700 h 6883400"/>
              <a:gd name="connsiteX0" fmla="*/ 0 w 12192000"/>
              <a:gd name="connsiteY0" fmla="*/ 12700 h 6883400"/>
              <a:gd name="connsiteX1" fmla="*/ 11531600 w 12192000"/>
              <a:gd name="connsiteY1" fmla="*/ 0 h 6883400"/>
              <a:gd name="connsiteX2" fmla="*/ 12192000 w 12192000"/>
              <a:gd name="connsiteY2" fmla="*/ 12700 h 6883400"/>
              <a:gd name="connsiteX3" fmla="*/ 12179300 w 12192000"/>
              <a:gd name="connsiteY3" fmla="*/ 5791200 h 6883400"/>
              <a:gd name="connsiteX4" fmla="*/ 12192000 w 12192000"/>
              <a:gd name="connsiteY4" fmla="*/ 6870700 h 6883400"/>
              <a:gd name="connsiteX5" fmla="*/ 8305800 w 12192000"/>
              <a:gd name="connsiteY5" fmla="*/ 6883400 h 6883400"/>
              <a:gd name="connsiteX6" fmla="*/ 0 w 12192000"/>
              <a:gd name="connsiteY6" fmla="*/ 6870700 h 6883400"/>
              <a:gd name="connsiteX7" fmla="*/ 25400 w 12192000"/>
              <a:gd name="connsiteY7" fmla="*/ 3111500 h 6883400"/>
              <a:gd name="connsiteX8" fmla="*/ 0 w 12192000"/>
              <a:gd name="connsiteY8" fmla="*/ 12700 h 6883400"/>
              <a:gd name="connsiteX0" fmla="*/ 0 w 12192000"/>
              <a:gd name="connsiteY0" fmla="*/ 12700 h 6883400"/>
              <a:gd name="connsiteX1" fmla="*/ 11531600 w 12192000"/>
              <a:gd name="connsiteY1" fmla="*/ 0 h 6883400"/>
              <a:gd name="connsiteX2" fmla="*/ 12192000 w 12192000"/>
              <a:gd name="connsiteY2" fmla="*/ 12700 h 6883400"/>
              <a:gd name="connsiteX3" fmla="*/ 12179300 w 12192000"/>
              <a:gd name="connsiteY3" fmla="*/ 5791200 h 6883400"/>
              <a:gd name="connsiteX4" fmla="*/ 12192000 w 12192000"/>
              <a:gd name="connsiteY4" fmla="*/ 6870700 h 6883400"/>
              <a:gd name="connsiteX5" fmla="*/ 8305800 w 12192000"/>
              <a:gd name="connsiteY5" fmla="*/ 6883400 h 6883400"/>
              <a:gd name="connsiteX6" fmla="*/ 0 w 12192000"/>
              <a:gd name="connsiteY6" fmla="*/ 6870700 h 6883400"/>
              <a:gd name="connsiteX7" fmla="*/ 0 w 12192000"/>
              <a:gd name="connsiteY7" fmla="*/ 3124200 h 6883400"/>
              <a:gd name="connsiteX8" fmla="*/ 0 w 12192000"/>
              <a:gd name="connsiteY8" fmla="*/ 12700 h 6883400"/>
              <a:gd name="connsiteX0" fmla="*/ 5308600 w 12192000"/>
              <a:gd name="connsiteY0" fmla="*/ 6413500 h 6883400"/>
              <a:gd name="connsiteX1" fmla="*/ 11531600 w 12192000"/>
              <a:gd name="connsiteY1" fmla="*/ 0 h 6883400"/>
              <a:gd name="connsiteX2" fmla="*/ 12192000 w 12192000"/>
              <a:gd name="connsiteY2" fmla="*/ 12700 h 6883400"/>
              <a:gd name="connsiteX3" fmla="*/ 12179300 w 12192000"/>
              <a:gd name="connsiteY3" fmla="*/ 5791200 h 6883400"/>
              <a:gd name="connsiteX4" fmla="*/ 12192000 w 12192000"/>
              <a:gd name="connsiteY4" fmla="*/ 6870700 h 6883400"/>
              <a:gd name="connsiteX5" fmla="*/ 8305800 w 12192000"/>
              <a:gd name="connsiteY5" fmla="*/ 6883400 h 6883400"/>
              <a:gd name="connsiteX6" fmla="*/ 0 w 12192000"/>
              <a:gd name="connsiteY6" fmla="*/ 6870700 h 6883400"/>
              <a:gd name="connsiteX7" fmla="*/ 0 w 12192000"/>
              <a:gd name="connsiteY7" fmla="*/ 3124200 h 6883400"/>
              <a:gd name="connsiteX8" fmla="*/ 5308600 w 12192000"/>
              <a:gd name="connsiteY8" fmla="*/ 6413500 h 6883400"/>
              <a:gd name="connsiteX0" fmla="*/ 5308600 w 12192000"/>
              <a:gd name="connsiteY0" fmla="*/ 6413500 h 6883400"/>
              <a:gd name="connsiteX1" fmla="*/ 11531600 w 12192000"/>
              <a:gd name="connsiteY1" fmla="*/ 0 h 6883400"/>
              <a:gd name="connsiteX2" fmla="*/ 12192000 w 12192000"/>
              <a:gd name="connsiteY2" fmla="*/ 12700 h 6883400"/>
              <a:gd name="connsiteX3" fmla="*/ 12179300 w 12192000"/>
              <a:gd name="connsiteY3" fmla="*/ 5791200 h 6883400"/>
              <a:gd name="connsiteX4" fmla="*/ 12192000 w 12192000"/>
              <a:gd name="connsiteY4" fmla="*/ 6870700 h 6883400"/>
              <a:gd name="connsiteX5" fmla="*/ 8305800 w 12192000"/>
              <a:gd name="connsiteY5" fmla="*/ 6883400 h 6883400"/>
              <a:gd name="connsiteX6" fmla="*/ 0 w 12192000"/>
              <a:gd name="connsiteY6" fmla="*/ 6870700 h 6883400"/>
              <a:gd name="connsiteX7" fmla="*/ 0 w 12192000"/>
              <a:gd name="connsiteY7" fmla="*/ 3124200 h 6883400"/>
              <a:gd name="connsiteX8" fmla="*/ 5308600 w 12192000"/>
              <a:gd name="connsiteY8" fmla="*/ 6413500 h 6883400"/>
              <a:gd name="connsiteX0" fmla="*/ 4432300 w 12192000"/>
              <a:gd name="connsiteY0" fmla="*/ 6210300 h 6883400"/>
              <a:gd name="connsiteX1" fmla="*/ 11531600 w 12192000"/>
              <a:gd name="connsiteY1" fmla="*/ 0 h 6883400"/>
              <a:gd name="connsiteX2" fmla="*/ 12192000 w 12192000"/>
              <a:gd name="connsiteY2" fmla="*/ 12700 h 6883400"/>
              <a:gd name="connsiteX3" fmla="*/ 12179300 w 12192000"/>
              <a:gd name="connsiteY3" fmla="*/ 5791200 h 6883400"/>
              <a:gd name="connsiteX4" fmla="*/ 12192000 w 12192000"/>
              <a:gd name="connsiteY4" fmla="*/ 6870700 h 6883400"/>
              <a:gd name="connsiteX5" fmla="*/ 8305800 w 12192000"/>
              <a:gd name="connsiteY5" fmla="*/ 6883400 h 6883400"/>
              <a:gd name="connsiteX6" fmla="*/ 0 w 12192000"/>
              <a:gd name="connsiteY6" fmla="*/ 6870700 h 6883400"/>
              <a:gd name="connsiteX7" fmla="*/ 0 w 12192000"/>
              <a:gd name="connsiteY7" fmla="*/ 3124200 h 6883400"/>
              <a:gd name="connsiteX8" fmla="*/ 4432300 w 12192000"/>
              <a:gd name="connsiteY8" fmla="*/ 6210300 h 6883400"/>
              <a:gd name="connsiteX0" fmla="*/ 4432300 w 12192000"/>
              <a:gd name="connsiteY0" fmla="*/ 6210300 h 6883400"/>
              <a:gd name="connsiteX1" fmla="*/ 11531600 w 12192000"/>
              <a:gd name="connsiteY1" fmla="*/ 0 h 6883400"/>
              <a:gd name="connsiteX2" fmla="*/ 12192000 w 12192000"/>
              <a:gd name="connsiteY2" fmla="*/ 12700 h 6883400"/>
              <a:gd name="connsiteX3" fmla="*/ 12179300 w 12192000"/>
              <a:gd name="connsiteY3" fmla="*/ 5791200 h 6883400"/>
              <a:gd name="connsiteX4" fmla="*/ 12192000 w 12192000"/>
              <a:gd name="connsiteY4" fmla="*/ 6870700 h 6883400"/>
              <a:gd name="connsiteX5" fmla="*/ 8305800 w 12192000"/>
              <a:gd name="connsiteY5" fmla="*/ 6883400 h 6883400"/>
              <a:gd name="connsiteX6" fmla="*/ 0 w 12192000"/>
              <a:gd name="connsiteY6" fmla="*/ 6870700 h 6883400"/>
              <a:gd name="connsiteX7" fmla="*/ 0 w 12192000"/>
              <a:gd name="connsiteY7" fmla="*/ 3124200 h 6883400"/>
              <a:gd name="connsiteX8" fmla="*/ 4432300 w 12192000"/>
              <a:gd name="connsiteY8" fmla="*/ 6210300 h 6883400"/>
              <a:gd name="connsiteX0" fmla="*/ 4432300 w 12192000"/>
              <a:gd name="connsiteY0" fmla="*/ 6210300 h 6883400"/>
              <a:gd name="connsiteX1" fmla="*/ 11531600 w 12192000"/>
              <a:gd name="connsiteY1" fmla="*/ 0 h 6883400"/>
              <a:gd name="connsiteX2" fmla="*/ 12192000 w 12192000"/>
              <a:gd name="connsiteY2" fmla="*/ 12700 h 6883400"/>
              <a:gd name="connsiteX3" fmla="*/ 12179300 w 12192000"/>
              <a:gd name="connsiteY3" fmla="*/ 5791200 h 6883400"/>
              <a:gd name="connsiteX4" fmla="*/ 12192000 w 12192000"/>
              <a:gd name="connsiteY4" fmla="*/ 6870700 h 6883400"/>
              <a:gd name="connsiteX5" fmla="*/ 8305800 w 12192000"/>
              <a:gd name="connsiteY5" fmla="*/ 6883400 h 6883400"/>
              <a:gd name="connsiteX6" fmla="*/ 0 w 12192000"/>
              <a:gd name="connsiteY6" fmla="*/ 6870700 h 6883400"/>
              <a:gd name="connsiteX7" fmla="*/ 0 w 12192000"/>
              <a:gd name="connsiteY7" fmla="*/ 3124200 h 6883400"/>
              <a:gd name="connsiteX8" fmla="*/ 4432300 w 12192000"/>
              <a:gd name="connsiteY8" fmla="*/ 6210300 h 6883400"/>
              <a:gd name="connsiteX0" fmla="*/ 4432300 w 12192000"/>
              <a:gd name="connsiteY0" fmla="*/ 6210300 h 6883400"/>
              <a:gd name="connsiteX1" fmla="*/ 11531600 w 12192000"/>
              <a:gd name="connsiteY1" fmla="*/ 0 h 6883400"/>
              <a:gd name="connsiteX2" fmla="*/ 12192000 w 12192000"/>
              <a:gd name="connsiteY2" fmla="*/ 12700 h 6883400"/>
              <a:gd name="connsiteX3" fmla="*/ 12179300 w 12192000"/>
              <a:gd name="connsiteY3" fmla="*/ 5791200 h 6883400"/>
              <a:gd name="connsiteX4" fmla="*/ 12192000 w 12192000"/>
              <a:gd name="connsiteY4" fmla="*/ 6870700 h 6883400"/>
              <a:gd name="connsiteX5" fmla="*/ 8305800 w 12192000"/>
              <a:gd name="connsiteY5" fmla="*/ 6883400 h 6883400"/>
              <a:gd name="connsiteX6" fmla="*/ 0 w 12192000"/>
              <a:gd name="connsiteY6" fmla="*/ 6870700 h 6883400"/>
              <a:gd name="connsiteX7" fmla="*/ 0 w 12192000"/>
              <a:gd name="connsiteY7" fmla="*/ 3124200 h 6883400"/>
              <a:gd name="connsiteX8" fmla="*/ 4432300 w 12192000"/>
              <a:gd name="connsiteY8" fmla="*/ 6210300 h 6883400"/>
              <a:gd name="connsiteX0" fmla="*/ 4457700 w 12217400"/>
              <a:gd name="connsiteY0" fmla="*/ 62103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4457700 w 12217400"/>
              <a:gd name="connsiteY8" fmla="*/ 6210300 h 6883400"/>
              <a:gd name="connsiteX0" fmla="*/ 4457700 w 12217400"/>
              <a:gd name="connsiteY0" fmla="*/ 62103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4457700 w 12217400"/>
              <a:gd name="connsiteY8" fmla="*/ 6210300 h 6883400"/>
              <a:gd name="connsiteX0" fmla="*/ 4457700 w 12217400"/>
              <a:gd name="connsiteY0" fmla="*/ 62103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4457700 w 12217400"/>
              <a:gd name="connsiteY8" fmla="*/ 6210300 h 6883400"/>
              <a:gd name="connsiteX0" fmla="*/ 5092700 w 12217400"/>
              <a:gd name="connsiteY0" fmla="*/ 63627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5092700 w 12217400"/>
              <a:gd name="connsiteY8" fmla="*/ 6362700 h 6883400"/>
              <a:gd name="connsiteX0" fmla="*/ 5092700 w 12217400"/>
              <a:gd name="connsiteY0" fmla="*/ 63627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5092700 w 12217400"/>
              <a:gd name="connsiteY8" fmla="*/ 6362700 h 6883400"/>
              <a:gd name="connsiteX0" fmla="*/ 3543300 w 12217400"/>
              <a:gd name="connsiteY0" fmla="*/ 58420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543300 w 12217400"/>
              <a:gd name="connsiteY8" fmla="*/ 5842000 h 6883400"/>
              <a:gd name="connsiteX0" fmla="*/ 3543300 w 12217400"/>
              <a:gd name="connsiteY0" fmla="*/ 58420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543300 w 12217400"/>
              <a:gd name="connsiteY8" fmla="*/ 5842000 h 6883400"/>
              <a:gd name="connsiteX0" fmla="*/ 3543300 w 12217400"/>
              <a:gd name="connsiteY0" fmla="*/ 58420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543300 w 12217400"/>
              <a:gd name="connsiteY8" fmla="*/ 5842000 h 6883400"/>
              <a:gd name="connsiteX0" fmla="*/ 3492500 w 12217400"/>
              <a:gd name="connsiteY0" fmla="*/ 57785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2217400 w 12217400"/>
              <a:gd name="connsiteY4" fmla="*/ 6870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492500 w 12217400"/>
              <a:gd name="connsiteY8" fmla="*/ 5778500 h 6883400"/>
              <a:gd name="connsiteX0" fmla="*/ 3492500 w 12217400"/>
              <a:gd name="connsiteY0" fmla="*/ 57785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0236200 w 12217400"/>
              <a:gd name="connsiteY4" fmla="*/ 57023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492500 w 12217400"/>
              <a:gd name="connsiteY8" fmla="*/ 5778500 h 6883400"/>
              <a:gd name="connsiteX0" fmla="*/ 3492500 w 12217400"/>
              <a:gd name="connsiteY0" fmla="*/ 57785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0236200 w 12217400"/>
              <a:gd name="connsiteY4" fmla="*/ 57023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492500 w 12217400"/>
              <a:gd name="connsiteY8" fmla="*/ 5778500 h 6883400"/>
              <a:gd name="connsiteX0" fmla="*/ 3492500 w 12217400"/>
              <a:gd name="connsiteY0" fmla="*/ 57785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0236200 w 12217400"/>
              <a:gd name="connsiteY4" fmla="*/ 57023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492500 w 12217400"/>
              <a:gd name="connsiteY8" fmla="*/ 5778500 h 6883400"/>
              <a:gd name="connsiteX0" fmla="*/ 3492500 w 12217400"/>
              <a:gd name="connsiteY0" fmla="*/ 57785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0236200 w 12217400"/>
              <a:gd name="connsiteY4" fmla="*/ 57023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492500 w 12217400"/>
              <a:gd name="connsiteY8" fmla="*/ 5778500 h 6883400"/>
              <a:gd name="connsiteX0" fmla="*/ 3492500 w 12217400"/>
              <a:gd name="connsiteY0" fmla="*/ 57785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0248900 w 12217400"/>
              <a:gd name="connsiteY4" fmla="*/ 5727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492500 w 12217400"/>
              <a:gd name="connsiteY8" fmla="*/ 5778500 h 6883400"/>
              <a:gd name="connsiteX0" fmla="*/ 3492500 w 12217400"/>
              <a:gd name="connsiteY0" fmla="*/ 57785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0248900 w 12217400"/>
              <a:gd name="connsiteY4" fmla="*/ 5727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492500 w 12217400"/>
              <a:gd name="connsiteY8" fmla="*/ 5778500 h 6883400"/>
              <a:gd name="connsiteX0" fmla="*/ 3492500 w 12217400"/>
              <a:gd name="connsiteY0" fmla="*/ 5778500 h 6883400"/>
              <a:gd name="connsiteX1" fmla="*/ 11557000 w 12217400"/>
              <a:gd name="connsiteY1" fmla="*/ 0 h 6883400"/>
              <a:gd name="connsiteX2" fmla="*/ 12217400 w 12217400"/>
              <a:gd name="connsiteY2" fmla="*/ 12700 h 6883400"/>
              <a:gd name="connsiteX3" fmla="*/ 12204700 w 12217400"/>
              <a:gd name="connsiteY3" fmla="*/ 5791200 h 6883400"/>
              <a:gd name="connsiteX4" fmla="*/ 10248900 w 12217400"/>
              <a:gd name="connsiteY4" fmla="*/ 5727700 h 6883400"/>
              <a:gd name="connsiteX5" fmla="*/ 8331200 w 12217400"/>
              <a:gd name="connsiteY5" fmla="*/ 6883400 h 6883400"/>
              <a:gd name="connsiteX6" fmla="*/ 25400 w 12217400"/>
              <a:gd name="connsiteY6" fmla="*/ 6870700 h 6883400"/>
              <a:gd name="connsiteX7" fmla="*/ 0 w 12217400"/>
              <a:gd name="connsiteY7" fmla="*/ 3098800 h 6883400"/>
              <a:gd name="connsiteX8" fmla="*/ 3492500 w 12217400"/>
              <a:gd name="connsiteY8" fmla="*/ 5778500 h 6883400"/>
              <a:gd name="connsiteX0" fmla="*/ 3492500 w 12217400"/>
              <a:gd name="connsiteY0" fmla="*/ 5778500 h 6921500"/>
              <a:gd name="connsiteX1" fmla="*/ 11557000 w 12217400"/>
              <a:gd name="connsiteY1" fmla="*/ 0 h 6921500"/>
              <a:gd name="connsiteX2" fmla="*/ 12217400 w 12217400"/>
              <a:gd name="connsiteY2" fmla="*/ 12700 h 6921500"/>
              <a:gd name="connsiteX3" fmla="*/ 12204700 w 12217400"/>
              <a:gd name="connsiteY3" fmla="*/ 5791200 h 6921500"/>
              <a:gd name="connsiteX4" fmla="*/ 10248900 w 12217400"/>
              <a:gd name="connsiteY4" fmla="*/ 5727700 h 6921500"/>
              <a:gd name="connsiteX5" fmla="*/ 8331200 w 12217400"/>
              <a:gd name="connsiteY5" fmla="*/ 6883400 h 6921500"/>
              <a:gd name="connsiteX6" fmla="*/ 12700 w 12217400"/>
              <a:gd name="connsiteY6" fmla="*/ 6921500 h 6921500"/>
              <a:gd name="connsiteX7" fmla="*/ 0 w 12217400"/>
              <a:gd name="connsiteY7" fmla="*/ 3098800 h 6921500"/>
              <a:gd name="connsiteX8" fmla="*/ 3492500 w 12217400"/>
              <a:gd name="connsiteY8" fmla="*/ 5778500 h 6921500"/>
              <a:gd name="connsiteX0" fmla="*/ 3492500 w 12217400"/>
              <a:gd name="connsiteY0" fmla="*/ 5778500 h 6921500"/>
              <a:gd name="connsiteX1" fmla="*/ 11557000 w 12217400"/>
              <a:gd name="connsiteY1" fmla="*/ 0 h 6921500"/>
              <a:gd name="connsiteX2" fmla="*/ 12217400 w 12217400"/>
              <a:gd name="connsiteY2" fmla="*/ 12700 h 6921500"/>
              <a:gd name="connsiteX3" fmla="*/ 12204700 w 12217400"/>
              <a:gd name="connsiteY3" fmla="*/ 5791200 h 6921500"/>
              <a:gd name="connsiteX4" fmla="*/ 10248900 w 12217400"/>
              <a:gd name="connsiteY4" fmla="*/ 5727700 h 6921500"/>
              <a:gd name="connsiteX5" fmla="*/ 8331200 w 12217400"/>
              <a:gd name="connsiteY5" fmla="*/ 6883400 h 6921500"/>
              <a:gd name="connsiteX6" fmla="*/ 12700 w 12217400"/>
              <a:gd name="connsiteY6" fmla="*/ 6921500 h 6921500"/>
              <a:gd name="connsiteX7" fmla="*/ 0 w 12217400"/>
              <a:gd name="connsiteY7" fmla="*/ 3098800 h 6921500"/>
              <a:gd name="connsiteX8" fmla="*/ 3492500 w 12217400"/>
              <a:gd name="connsiteY8" fmla="*/ 5778500 h 692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7400" h="6921500">
                <a:moveTo>
                  <a:pt x="3492500" y="5778500"/>
                </a:moveTo>
                <a:cubicBezTo>
                  <a:pt x="5278967" y="6646333"/>
                  <a:pt x="8593667" y="7649633"/>
                  <a:pt x="11557000" y="0"/>
                </a:cubicBezTo>
                <a:lnTo>
                  <a:pt x="12217400" y="12700"/>
                </a:lnTo>
                <a:cubicBezTo>
                  <a:pt x="12213167" y="1938867"/>
                  <a:pt x="12208933" y="3865033"/>
                  <a:pt x="12204700" y="5791200"/>
                </a:cubicBezTo>
                <a:cubicBezTo>
                  <a:pt x="11815233" y="5659967"/>
                  <a:pt x="11095567" y="5516033"/>
                  <a:pt x="10248900" y="5727700"/>
                </a:cubicBezTo>
                <a:cubicBezTo>
                  <a:pt x="9402233" y="5939367"/>
                  <a:pt x="8940800" y="6362700"/>
                  <a:pt x="8331200" y="6883400"/>
                </a:cubicBezTo>
                <a:lnTo>
                  <a:pt x="12700" y="6921500"/>
                </a:lnTo>
                <a:cubicBezTo>
                  <a:pt x="8467" y="5647267"/>
                  <a:pt x="4233" y="4373033"/>
                  <a:pt x="0" y="3098800"/>
                </a:cubicBezTo>
                <a:cubicBezTo>
                  <a:pt x="1858433" y="4588933"/>
                  <a:pt x="1706033" y="4910667"/>
                  <a:pt x="3492500" y="5778500"/>
                </a:cubicBezTo>
                <a:close/>
              </a:path>
            </a:pathLst>
          </a:custGeom>
          <a:solidFill>
            <a:schemeClr val="bg1">
              <a:alpha val="4962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44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914400" y="1140258"/>
            <a:ext cx="4747334" cy="798545"/>
          </a:xfrm>
          <a:prstGeom prst="rect">
            <a:avLst/>
          </a:prstGeom>
        </p:spPr>
        <p:txBody>
          <a:bodyPr anchor="t"/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en-GB"/>
              <a:t>Header</a:t>
            </a:r>
            <a:endParaRPr/>
          </a:p>
        </p:txBody>
      </p:sp>
      <p:pic>
        <p:nvPicPr>
          <p:cNvPr id="46" name="SE-Logo-RGB.png" descr="SE-Logo-RG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234" y="399034"/>
            <a:ext cx="1070445" cy="340901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Presentation Title"/>
          <p:cNvSpPr txBox="1">
            <a:spLocks noGrp="1"/>
          </p:cNvSpPr>
          <p:nvPr>
            <p:ph type="body" sz="quarter" idx="21"/>
          </p:nvPr>
        </p:nvSpPr>
        <p:spPr>
          <a:xfrm>
            <a:off x="2254063" y="461763"/>
            <a:ext cx="9030152" cy="215444"/>
          </a:xfrm>
          <a:prstGeom prst="rect">
            <a:avLst/>
          </a:prstGeom>
        </p:spPr>
        <p:txBody>
          <a:bodyPr anchor="ctr">
            <a:spAutoFit/>
          </a:bodyPr>
          <a:lstStyle>
            <a:lvl1pPr algn="l">
              <a:lnSpc>
                <a:spcPct val="100000"/>
              </a:lnSpc>
              <a:defRPr sz="8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 Nova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48" name="Line"/>
          <p:cNvSpPr/>
          <p:nvPr/>
        </p:nvSpPr>
        <p:spPr>
          <a:xfrm>
            <a:off x="3407" y="6390051"/>
            <a:ext cx="12185187" cy="1"/>
          </a:xfrm>
          <a:prstGeom prst="line">
            <a:avLst/>
          </a:prstGeom>
          <a:ln w="12700">
            <a:solidFill>
              <a:srgbClr val="DCDEE0"/>
            </a:solidFill>
            <a:miter lim="400000"/>
          </a:ln>
        </p:spPr>
        <p:txBody>
          <a:bodyPr lIns="25400" tIns="25400" rIns="25400" bIns="25400" anchor="ctr"/>
          <a:lstStyle/>
          <a:p>
            <a:pPr algn="ctr">
              <a:defRPr sz="3200" b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126927" y="6537440"/>
            <a:ext cx="177132" cy="174407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2" name="Line"/>
          <p:cNvSpPr/>
          <p:nvPr/>
        </p:nvSpPr>
        <p:spPr>
          <a:xfrm flipV="1">
            <a:off x="2159146" y="423583"/>
            <a:ext cx="0" cy="266980"/>
          </a:xfrm>
          <a:prstGeom prst="line">
            <a:avLst/>
          </a:prstGeom>
          <a:ln>
            <a:solidFill>
              <a:schemeClr val="tx1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 b="0" i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Large Body Intro"/>
          <p:cNvSpPr>
            <a:spLocks noGrp="1"/>
          </p:cNvSpPr>
          <p:nvPr>
            <p:ph type="body" sz="quarter" idx="22" hasCustomPrompt="1"/>
          </p:nvPr>
        </p:nvSpPr>
        <p:spPr>
          <a:xfrm>
            <a:off x="911234" y="2388028"/>
            <a:ext cx="10372980" cy="36936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cubicBezTo>
                  <a:pt x="18000" y="21600"/>
                  <a:pt x="14400" y="21600"/>
                  <a:pt x="10800" y="21600"/>
                </a:cubicBezTo>
                <a:cubicBezTo>
                  <a:pt x="7200" y="21600"/>
                  <a:pt x="3600" y="21600"/>
                  <a:pt x="0" y="21600"/>
                </a:cubicBezTo>
                <a:lnTo>
                  <a:pt x="0" y="0"/>
                </a:lnTo>
                <a:close/>
              </a:path>
            </a:pathLst>
          </a:custGeom>
        </p:spPr>
        <p:txBody>
          <a:bodyPr anchor="t"/>
          <a:lstStyle>
            <a:lvl1pPr marL="285750" indent="-285750" algn="l">
              <a:spcBef>
                <a:spcPts val="2950"/>
              </a:spcBef>
              <a:buFont typeface="Arial" panose="020B0604020202020204" pitchFamily="34" charset="0"/>
              <a:buChar char="•"/>
              <a:defRPr sz="18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Arial Nova"/>
              </a:defRPr>
            </a:lvl1pPr>
          </a:lstStyle>
          <a:p>
            <a:r>
              <a:rPr lang="en-GB"/>
              <a:t>Simple bullet list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276566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EB918-E790-DE01-1E97-B76F8E982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85D0D-88EC-14A6-0738-82CC3CB588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5F936-1C7C-B629-EEC9-6CE4EC9AE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791EC-4207-CD62-27CF-DB0B2B92E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B3830-6877-67D5-7DF6-1CDFAF352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879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C3294-5BC1-B814-33F1-4BFFD803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18619-B211-0E47-F50B-4969D2F5E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36C96-ABAA-E56F-446C-BEDA7DE8B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780CED-E239-42D9-C465-85FE87236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FDFCF9-451F-FF96-6D8E-9F720484D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831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69AD8-6898-A0EF-81B4-37CBD19AC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14E49-BFF3-ABC4-3877-F442EDB56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424DF6-14BD-8410-198D-5333A67B09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3F7163-5BED-EB8D-8E6F-DA471A0E8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3A5CC-0B17-036A-F137-9DD16B768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ED067F-91B7-1A83-ADFD-6F21011E3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459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10A4B-AB30-F3A9-20E3-5319CE77C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9FEDBB-A689-5E9D-F7A0-2FE920B36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1BBBE7-2FC3-185F-8BC1-8DE042CDB1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6CE262-EC45-63D5-8003-8A6763DE97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05A4CB-1DB7-A068-90EF-FFD8805BDA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6A869B-5113-D4FD-4947-3482C4ED3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FAC895-60EF-8EF9-E520-E41EBC5FB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73203E-1507-2ECC-66B8-E9B36837B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366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07782-DEB3-3461-C7A9-43EA233D7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DDE087-A683-9C01-5872-7DA5767A5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A9CC6F-02E2-B02A-0946-EA8C273DE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5885D-67FD-A9DE-C21F-538CA4304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32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9279E3-A03D-9485-B997-B7C90CC4D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F3DE6A-607A-597D-4571-A78607CB6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67BE19-2FE5-7476-D191-81E3CBBE0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57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9B197-D2C3-8D29-94FC-3C4D9053E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088E5-1B6E-FBA0-28FA-3BC31CC17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388D5C-67D1-8AD7-4475-6549D3ECB5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74344-4C08-4DB6-45E9-2A763169A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6494FD-3C24-8FC8-C964-C27A3B982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895045-C7AD-9937-E909-F5C8B4C2E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839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C0FE4-DC1B-206A-E1B2-C3B896076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3704F3-094B-35FC-31E5-6E4A8C3601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8D8F22-1808-A8BA-AC78-A58FC6EFD8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6D0BB-8892-1C2C-1DAA-42638AA6A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FC6BC-A782-715D-2B85-204E24D81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4B2B3D-16BA-71F6-2EAA-6C37CA583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371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0807F2-01F9-F554-E359-6B740C26E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178970-0C9E-E74D-85E8-40094E9C5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900FF-93EA-D4B9-27B4-5D1CA89AB3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F93127-A36A-4D0A-A973-049CAD1EB7A0}" type="datetimeFigureOut">
              <a:rPr lang="en-GB" smtClean="0"/>
              <a:t>18/10/2024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606B9-AA09-3D82-2B47-FD7CE900AF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5ED0E-616B-06ED-B4AA-72E37F6CA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7AFF30-CFD2-4116-8997-559ABACAE2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08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350BC-937B-3AA2-5490-CFAB8FBD7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4871" y="347736"/>
            <a:ext cx="9041346" cy="798545"/>
          </a:xfrm>
        </p:spPr>
        <p:txBody>
          <a:bodyPr/>
          <a:lstStyle/>
          <a:p>
            <a:pPr algn="ctr"/>
            <a:r>
              <a:rPr lang="en-GB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Swim England Strategy – progress 26</a:t>
            </a:r>
            <a:r>
              <a:rPr lang="en-GB" sz="1800" b="1" kern="100" baseline="300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</a:t>
            </a:r>
            <a:r>
              <a:rPr lang="en-GB" sz="18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September 2024</a:t>
            </a:r>
            <a:br>
              <a:rPr lang="en-GB" sz="18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GB" sz="2700" b="1" dirty="0">
              <a:solidFill>
                <a:srgbClr val="2195AE"/>
              </a:solidFill>
              <a:sym typeface="Arial Nov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7E9E8E-4D3A-C063-B5D5-475AEB40C159}"/>
              </a:ext>
            </a:extLst>
          </p:cNvPr>
          <p:cNvSpPr txBox="1"/>
          <p:nvPr/>
        </p:nvSpPr>
        <p:spPr>
          <a:xfrm>
            <a:off x="7292491" y="1276264"/>
            <a:ext cx="3494638" cy="1436291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r>
              <a:rPr lang="en-GB" sz="1600" b="1" dirty="0">
                <a:solidFill>
                  <a:srgbClr val="00455A"/>
                </a:solidFill>
              </a:rPr>
              <a:t>Values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455A"/>
                </a:solidFill>
              </a:rPr>
              <a:t>(</a:t>
            </a:r>
            <a:r>
              <a:rPr lang="en-GB" sz="1600" dirty="0" err="1">
                <a:solidFill>
                  <a:srgbClr val="00455A"/>
                </a:solidFill>
              </a:rPr>
              <a:t>i</a:t>
            </a:r>
            <a:r>
              <a:rPr lang="en-GB" sz="1600" dirty="0">
                <a:solidFill>
                  <a:srgbClr val="00455A"/>
                </a:solidFill>
              </a:rPr>
              <a:t>) We do what’s right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455A"/>
                </a:solidFill>
              </a:rPr>
              <a:t>(ii) We include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455A"/>
                </a:solidFill>
              </a:rPr>
              <a:t>(iii) We collaborate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455A"/>
                </a:solidFill>
              </a:rPr>
              <a:t>(iv) We are ambitious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00455A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87E746-1875-7342-8073-D2727A9D315B}"/>
              </a:ext>
            </a:extLst>
          </p:cNvPr>
          <p:cNvSpPr txBox="1"/>
          <p:nvPr/>
        </p:nvSpPr>
        <p:spPr>
          <a:xfrm>
            <a:off x="944270" y="1276264"/>
            <a:ext cx="4199081" cy="4791055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pPr defTabSz="412750" hangingPunct="0"/>
            <a:endParaRPr lang="en-GB" sz="1600" dirty="0">
              <a:solidFill>
                <a:srgbClr val="00455A"/>
              </a:solidFill>
            </a:endParaRPr>
          </a:p>
          <a:p>
            <a:pPr marL="171450" indent="-171450" defTabSz="412750" hangingPunct="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455A"/>
                </a:solidFill>
              </a:rPr>
              <a:t>CEO Andy Salmon outlined the </a:t>
            </a:r>
            <a:r>
              <a:rPr lang="en-GB" sz="1600" b="1" dirty="0">
                <a:solidFill>
                  <a:srgbClr val="00455A"/>
                </a:solidFill>
              </a:rPr>
              <a:t>Mission, Purpose and Potential Priorities </a:t>
            </a:r>
            <a:r>
              <a:rPr lang="en-GB" sz="1600" dirty="0">
                <a:solidFill>
                  <a:srgbClr val="00455A"/>
                </a:solidFill>
              </a:rPr>
              <a:t>to staff at the 2024 Conference. Staff, at their respective tables were asked to discuss elements of the strategy. It was suggested feedback would be taken on board. </a:t>
            </a:r>
          </a:p>
          <a:p>
            <a:pPr marL="171450" indent="-171450" defTabSz="412750" hangingPunct="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455A"/>
                </a:solidFill>
              </a:rPr>
              <a:t>Vision</a:t>
            </a:r>
            <a:r>
              <a:rPr lang="en-GB" sz="1600" dirty="0">
                <a:solidFill>
                  <a:srgbClr val="00455A"/>
                </a:solidFill>
              </a:rPr>
              <a:t> – “great experiences in water for life for all”</a:t>
            </a:r>
          </a:p>
          <a:p>
            <a:pPr marL="171450" indent="-171450" defTabSz="412750" hangingPunct="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455A"/>
                </a:solidFill>
              </a:rPr>
              <a:t>Mission</a:t>
            </a:r>
            <a:r>
              <a:rPr lang="en-GB" sz="1600" dirty="0">
                <a:solidFill>
                  <a:srgbClr val="00455A"/>
                </a:solidFill>
              </a:rPr>
              <a:t> – “to lead and serve an aquatics community to enable safe, enjoyable experiences at all levels”. </a:t>
            </a:r>
          </a:p>
          <a:p>
            <a:pPr marL="171450" indent="-171450" defTabSz="412750" hangingPunct="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455A"/>
                </a:solidFill>
              </a:rPr>
              <a:t>“Lead and Serve” was a key element of the mission emphasised by the CEO.</a:t>
            </a:r>
          </a:p>
          <a:p>
            <a:pPr marL="171450" indent="-171450" defTabSz="412750" hangingPunct="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455A"/>
                </a:solidFill>
              </a:rPr>
              <a:t>Semantics around “water”, “swimming” and “aquatics” in mission and purpose discussions seemed to be an unnecessary rabbit hole.</a:t>
            </a:r>
          </a:p>
          <a:p>
            <a:pPr marL="171450" indent="-171450" defTabSz="412750" hangingPunct="0"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00455A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0380B8-C3F6-4C87-59AE-330DB5AEBD63}"/>
              </a:ext>
            </a:extLst>
          </p:cNvPr>
          <p:cNvSpPr txBox="1"/>
          <p:nvPr/>
        </p:nvSpPr>
        <p:spPr>
          <a:xfrm>
            <a:off x="7292491" y="3038926"/>
            <a:ext cx="3494638" cy="2913618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5400" tIns="25400" rIns="25400" bIns="25400" numCol="1" spcCol="38100" rtlCol="0" anchor="ctr">
            <a:spAutoFit/>
          </a:bodyPr>
          <a:lstStyle/>
          <a:p>
            <a:r>
              <a:rPr lang="en-GB" sz="1600" b="1" dirty="0">
                <a:solidFill>
                  <a:srgbClr val="00455A"/>
                </a:solidFill>
              </a:rPr>
              <a:t>Goals</a:t>
            </a:r>
            <a:r>
              <a:rPr lang="en-GB" sz="1600" dirty="0">
                <a:solidFill>
                  <a:srgbClr val="00455A"/>
                </a:solidFill>
              </a:rPr>
              <a:t> - Staff asked to prioritise “Goals” </a:t>
            </a:r>
          </a:p>
          <a:p>
            <a:r>
              <a:rPr lang="en-GB" sz="1600" dirty="0">
                <a:solidFill>
                  <a:srgbClr val="00455A"/>
                </a:solidFill>
              </a:rPr>
              <a:t>1 Access to water </a:t>
            </a:r>
          </a:p>
          <a:p>
            <a:r>
              <a:rPr lang="en-GB" sz="1600" dirty="0">
                <a:solidFill>
                  <a:srgbClr val="00455A"/>
                </a:solidFill>
              </a:rPr>
              <a:t>2 Connected digital ecosystem</a:t>
            </a:r>
          </a:p>
          <a:p>
            <a:r>
              <a:rPr lang="en-GB" sz="1600" dirty="0">
                <a:solidFill>
                  <a:srgbClr val="00455A"/>
                </a:solidFill>
              </a:rPr>
              <a:t>3 Safe Aquatics</a:t>
            </a:r>
          </a:p>
          <a:p>
            <a:r>
              <a:rPr lang="en-GB" sz="1600" dirty="0">
                <a:solidFill>
                  <a:srgbClr val="00455A"/>
                </a:solidFill>
              </a:rPr>
              <a:t>4 Every child can swim</a:t>
            </a:r>
          </a:p>
          <a:p>
            <a:r>
              <a:rPr lang="en-GB" sz="1600" dirty="0">
                <a:solidFill>
                  <a:srgbClr val="00455A"/>
                </a:solidFill>
              </a:rPr>
              <a:t>5 Grow revenues</a:t>
            </a:r>
          </a:p>
          <a:p>
            <a:r>
              <a:rPr lang="en-GB" sz="1600" dirty="0">
                <a:solidFill>
                  <a:srgbClr val="00455A"/>
                </a:solidFill>
              </a:rPr>
              <a:t>6 Shift the culture</a:t>
            </a:r>
          </a:p>
          <a:p>
            <a:r>
              <a:rPr lang="en-GB" sz="1600" dirty="0">
                <a:solidFill>
                  <a:srgbClr val="00455A"/>
                </a:solidFill>
              </a:rPr>
              <a:t>7 Aquatics for health</a:t>
            </a:r>
          </a:p>
          <a:p>
            <a:r>
              <a:rPr lang="en-GB" sz="1600" dirty="0">
                <a:solidFill>
                  <a:srgbClr val="00455A"/>
                </a:solidFill>
              </a:rPr>
              <a:t>8 Engage the community</a:t>
            </a:r>
          </a:p>
          <a:p>
            <a:r>
              <a:rPr lang="en-GB" sz="1600" dirty="0">
                <a:solidFill>
                  <a:srgbClr val="00455A"/>
                </a:solidFill>
              </a:rPr>
              <a:t>9 SLT/CEO only difference was “build the brand”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0045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6360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4256</TotalTime>
  <Words>203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Nova</vt:lpstr>
      <vt:lpstr>Office Theme</vt:lpstr>
      <vt:lpstr>Swim England Strategy – progress 26th September 2024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Steve Williams</dc:creator>
  <cp:lastModifiedBy>Chris Vickery</cp:lastModifiedBy>
  <cp:revision>5</cp:revision>
  <dcterms:created xsi:type="dcterms:W3CDTF">2024-09-20T08:31:39Z</dcterms:created>
  <dcterms:modified xsi:type="dcterms:W3CDTF">2024-10-18T15:20:19Z</dcterms:modified>
</cp:coreProperties>
</file>